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1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74"/>
    <p:restoredTop sz="96405"/>
  </p:normalViewPr>
  <p:slideViewPr>
    <p:cSldViewPr snapToGrid="0">
      <p:cViewPr varScale="1">
        <p:scale>
          <a:sx n="128" d="100"/>
          <a:sy n="128" d="100"/>
        </p:scale>
        <p:origin x="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DD0F-DE5D-B0B0-5517-14367B852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88F42-84FF-2EF2-5FC9-6912D26F8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54177-E36C-68F9-D36E-1DF6AE87B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0B4C9-2514-B3A2-FB1F-5B6E0E1AB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9DC0B-ADEA-A037-166F-74E769ED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869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8EC4A-D9DC-DAFD-00C0-E43D7DF98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625B1A-2101-74E7-5A2A-16B6B9903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80269-9F5A-82BC-1DD2-B39557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53CF2-1913-2B77-A246-894DC44DD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CEC0C-9634-9EE7-3A7F-50BBBBAC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7921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4F124C-13CA-BED6-5556-BB6A0489D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F1767-FC12-46A0-E1C3-591DAE42F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68C98-84DA-BE40-4495-7C4A54E2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E045F-3C43-62FF-5647-EE4FD1465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92E16-BDC9-24EB-AD4A-63A24CFEF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6636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6A9A-B84F-AEF5-54E3-57DE0DE46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1A12F-78D2-D380-0C7B-37E7CFB59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22BA6-20D1-EF33-1F37-003B26ADD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47CEE-3AE5-B0C2-D079-FE34F6E00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B2DD9-03CA-B2BE-F830-9264E044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1838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84422-9A6E-3BC9-0DA5-0FC1E3AF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87396-9402-BA60-6D53-40BE6048A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A98C0-FFBF-98FD-0004-CCFBE941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1B3CA-6EC8-09E6-9E63-8F400E19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3CDA9-523C-17D2-20D3-24BC82F8D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401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978DF-AE95-0C46-E82C-33CD08A43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84606-8AFB-2F9F-6F7D-FDAAAC1FF7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1ED57-01E5-9546-4DFD-C07A67E1F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CA3BA-FE5A-69E1-8BEA-128C2830A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3A2F6-6D76-750C-B1FB-675AA6755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99FE2C-2432-771B-13C8-85E6AFF67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8204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B1599-E2A5-310C-E9BC-6F3E5DFFA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1EC0F5-A334-667C-0254-8F5C6003E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A7EDC-3C41-03F0-6646-285162DDC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66FE33-8AA0-91B1-ED0B-27CB8C0B5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5AC9F7-5D68-5EE6-0413-4D729CD59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E3158-6ACD-2A37-DA9C-F0A98556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CD9838-190A-E8F3-92CB-6D0F13ACA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57C15B-74D7-3F02-651A-FA7E816E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7892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17BD1-A1AE-4B30-E2EA-9625BB94B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C4A6F-54D1-8C04-BAF5-CC80AE5F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B9E4C0-51F9-AEA2-6399-495D44783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D2251E-580B-595D-A64A-377CBFB2E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2265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3AA68E-85D8-95D1-D992-61050047F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7174C9-34DB-F530-CFE7-46B386D6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B617C-7284-F016-8C7B-8057BD84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4660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7B76C-3D3F-2EC5-7E41-32D2CFA25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EEF23-73E3-354F-7FFD-CA9024C12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F14D14-29B6-A2B3-E82B-06782885D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B7E07-553A-4393-5D3E-A88D571E3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6143F-C3DF-E0CB-D204-52519F5DA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3E96D-5AC3-D95F-56C0-B3A10A0B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1064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551AB-5256-FAF1-6C9A-1F3CE9070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C3F42F-C11E-FD3E-62C2-ADC79B4B8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1166E8-779D-66F9-EBE7-633CDF421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D2ECC-D66E-347F-55F5-7D84DF2A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0084F-C375-6A22-E805-0855DE20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D7C58-0BF9-D05B-9158-3BEDA5A2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992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72904B-5E9E-41D3-72A5-5EF7542ED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71DA6-ED6B-E0EC-3C05-EE9805ADA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C0F78-1A48-3780-4561-4391692FD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462BB-CB53-2D42-820F-AEB7CFF131B2}" type="datetimeFigureOut">
              <a:rPr lang="en-CH" smtClean="0"/>
              <a:t>16.03.26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ED121-2FD6-EA05-64A9-D74E0690FF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03B0F-1783-E40E-C5AB-D0A484E3A8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195F9-312C-B54E-B527-E81DBDD5747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5703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68E509B-C1D3-FA0A-2560-5826AD8A745C}"/>
              </a:ext>
            </a:extLst>
          </p:cNvPr>
          <p:cNvCxnSpPr>
            <a:cxnSpLocks/>
          </p:cNvCxnSpPr>
          <p:nvPr/>
        </p:nvCxnSpPr>
        <p:spPr>
          <a:xfrm>
            <a:off x="3188391" y="4124593"/>
            <a:ext cx="528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00C57A4-965F-BFD1-DDB5-0D7C6680592D}"/>
              </a:ext>
            </a:extLst>
          </p:cNvPr>
          <p:cNvCxnSpPr>
            <a:cxnSpLocks/>
          </p:cNvCxnSpPr>
          <p:nvPr/>
        </p:nvCxnSpPr>
        <p:spPr>
          <a:xfrm>
            <a:off x="3716976" y="3219209"/>
            <a:ext cx="14131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CF9693C-13AD-EE94-CA96-F8450D376F53}"/>
              </a:ext>
            </a:extLst>
          </p:cNvPr>
          <p:cNvCxnSpPr>
            <a:cxnSpLocks/>
          </p:cNvCxnSpPr>
          <p:nvPr/>
        </p:nvCxnSpPr>
        <p:spPr>
          <a:xfrm>
            <a:off x="6767886" y="3289500"/>
            <a:ext cx="0" cy="4302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1B9CE0A-2246-95CA-3058-EC6BF73E138E}"/>
              </a:ext>
            </a:extLst>
          </p:cNvPr>
          <p:cNvSpPr txBox="1">
            <a:spLocks noChangeAspect="1"/>
          </p:cNvSpPr>
          <p:nvPr/>
        </p:nvSpPr>
        <p:spPr>
          <a:xfrm>
            <a:off x="3856966" y="3576992"/>
            <a:ext cx="6322427" cy="9176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  <a:prstDash val="sysDash"/>
          </a:ln>
        </p:spPr>
        <p:txBody>
          <a:bodyPr wrap="square" rtlCol="0">
            <a:noAutofit/>
          </a:bodyPr>
          <a:lstStyle/>
          <a:p>
            <a:endParaRPr lang="en-CH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AE452CC-42A4-362C-94AF-5D4571B6D74D}"/>
              </a:ext>
            </a:extLst>
          </p:cNvPr>
          <p:cNvCxnSpPr>
            <a:cxnSpLocks/>
          </p:cNvCxnSpPr>
          <p:nvPr/>
        </p:nvCxnSpPr>
        <p:spPr>
          <a:xfrm>
            <a:off x="2987986" y="3126239"/>
            <a:ext cx="7289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4F631AA-E5F5-28A0-6D91-FA5649955746}"/>
              </a:ext>
            </a:extLst>
          </p:cNvPr>
          <p:cNvCxnSpPr>
            <a:cxnSpLocks/>
          </p:cNvCxnSpPr>
          <p:nvPr/>
        </p:nvCxnSpPr>
        <p:spPr>
          <a:xfrm>
            <a:off x="2503777" y="1030356"/>
            <a:ext cx="37910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E3EAE9-BD28-FECF-F729-35D8F1B85E2B}"/>
              </a:ext>
            </a:extLst>
          </p:cNvPr>
          <p:cNvCxnSpPr>
            <a:cxnSpLocks/>
          </p:cNvCxnSpPr>
          <p:nvPr/>
        </p:nvCxnSpPr>
        <p:spPr>
          <a:xfrm>
            <a:off x="2503777" y="1786188"/>
            <a:ext cx="0" cy="6759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0B6DDA66-2CC5-796F-BFDF-83F01EBC7A49}"/>
              </a:ext>
            </a:extLst>
          </p:cNvPr>
          <p:cNvSpPr txBox="1"/>
          <p:nvPr/>
        </p:nvSpPr>
        <p:spPr>
          <a:xfrm>
            <a:off x="3856967" y="1851222"/>
            <a:ext cx="6322430" cy="14382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mpd="sng">
            <a:solidFill>
              <a:schemeClr val="accent2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C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92FED-2CF5-8AE6-216E-4242F454F25C}"/>
              </a:ext>
            </a:extLst>
          </p:cNvPr>
          <p:cNvSpPr txBox="1"/>
          <p:nvPr/>
        </p:nvSpPr>
        <p:spPr>
          <a:xfrm>
            <a:off x="5665091" y="1129328"/>
            <a:ext cx="2132324" cy="3077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H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 Board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2CD4A1-503E-050A-8C26-E00AAA5F6110}"/>
              </a:ext>
            </a:extLst>
          </p:cNvPr>
          <p:cNvSpPr txBox="1"/>
          <p:nvPr/>
        </p:nvSpPr>
        <p:spPr>
          <a:xfrm>
            <a:off x="6794743" y="2770238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280696-BFA9-B577-5F88-A6C98DD2ED2A}"/>
              </a:ext>
            </a:extLst>
          </p:cNvPr>
          <p:cNvSpPr txBox="1"/>
          <p:nvPr/>
        </p:nvSpPr>
        <p:spPr>
          <a:xfrm rot="10800000" flipV="1">
            <a:off x="3946015" y="1950946"/>
            <a:ext cx="3116691" cy="23636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H" sz="1200" b="1" dirty="0">
                <a:latin typeface="Arial" panose="020B0604020202020204" pitchFamily="34" charset="0"/>
                <a:cs typeface="Arial" panose="020B0604020202020204" pitchFamily="34" charset="0"/>
              </a:rPr>
              <a:t>Directorates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AADB77-2E2B-5AD8-2F84-EE31A6DB81D0}"/>
              </a:ext>
            </a:extLst>
          </p:cNvPr>
          <p:cNvSpPr txBox="1"/>
          <p:nvPr/>
        </p:nvSpPr>
        <p:spPr>
          <a:xfrm>
            <a:off x="6032927" y="914940"/>
            <a:ext cx="1422184" cy="2308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 of the Board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15E53E-37CB-7EEB-F9C5-CCA346846698}"/>
              </a:ext>
            </a:extLst>
          </p:cNvPr>
          <p:cNvSpPr txBox="1">
            <a:spLocks/>
          </p:cNvSpPr>
          <p:nvPr/>
        </p:nvSpPr>
        <p:spPr>
          <a:xfrm>
            <a:off x="6668064" y="2312301"/>
            <a:ext cx="924111" cy="813938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Prevention, Research and Innovation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5D3E4C-C780-1834-B416-0201E26DA869}"/>
              </a:ext>
            </a:extLst>
          </p:cNvPr>
          <p:cNvSpPr txBox="1">
            <a:spLocks/>
          </p:cNvSpPr>
          <p:nvPr/>
        </p:nvSpPr>
        <p:spPr>
          <a:xfrm>
            <a:off x="7929444" y="2312301"/>
            <a:ext cx="924111" cy="799166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Sector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01B0F7-00C6-CECA-239F-ED1EF234112B}"/>
              </a:ext>
            </a:extLst>
          </p:cNvPr>
          <p:cNvSpPr txBox="1">
            <a:spLocks/>
          </p:cNvSpPr>
          <p:nvPr/>
        </p:nvSpPr>
        <p:spPr>
          <a:xfrm>
            <a:off x="9118840" y="2309955"/>
            <a:ext cx="924111" cy="799166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Management, Resources &amp; Operational Support (Operations)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A08AB37-53F4-AADF-1ABB-3A5DA9AF305A}"/>
              </a:ext>
            </a:extLst>
          </p:cNvPr>
          <p:cNvCxnSpPr>
            <a:cxnSpLocks/>
          </p:cNvCxnSpPr>
          <p:nvPr/>
        </p:nvCxnSpPr>
        <p:spPr>
          <a:xfrm>
            <a:off x="2503777" y="1786188"/>
            <a:ext cx="37910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607EC600-E3FF-DBE2-6561-52DE035DE4EB}"/>
              </a:ext>
            </a:extLst>
          </p:cNvPr>
          <p:cNvSpPr txBox="1"/>
          <p:nvPr/>
        </p:nvSpPr>
        <p:spPr>
          <a:xfrm rot="10800000" flipV="1">
            <a:off x="3963920" y="3670145"/>
            <a:ext cx="3101243" cy="4544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H" sz="1200" b="1" dirty="0">
                <a:latin typeface="Arial" panose="020B0604020202020204" pitchFamily="34" charset="0"/>
                <a:cs typeface="Arial" panose="020B0604020202020204" pitchFamily="34" charset="0"/>
              </a:rPr>
              <a:t>Platforms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FF987E6-1F6D-8F77-6B83-652E06BB3A3B}"/>
              </a:ext>
            </a:extLst>
          </p:cNvPr>
          <p:cNvSpPr txBox="1">
            <a:spLocks/>
          </p:cNvSpPr>
          <p:nvPr/>
        </p:nvSpPr>
        <p:spPr>
          <a:xfrm>
            <a:off x="4741913" y="4022890"/>
            <a:ext cx="2052830" cy="2275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 Management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B03A5A-FF9A-D18E-93E6-814793B6CC2D}"/>
              </a:ext>
            </a:extLst>
          </p:cNvPr>
          <p:cNvSpPr txBox="1">
            <a:spLocks/>
          </p:cNvSpPr>
          <p:nvPr/>
        </p:nvSpPr>
        <p:spPr>
          <a:xfrm>
            <a:off x="5370749" y="2312301"/>
            <a:ext cx="924111" cy="809181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Corruption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8E33185-CE2F-1542-0CDF-C2FD14FCC452}"/>
              </a:ext>
            </a:extLst>
          </p:cNvPr>
          <p:cNvSpPr txBox="1">
            <a:spLocks/>
          </p:cNvSpPr>
          <p:nvPr/>
        </p:nvSpPr>
        <p:spPr>
          <a:xfrm>
            <a:off x="4040213" y="2312301"/>
            <a:ext cx="924111" cy="806754"/>
          </a:xfrm>
          <a:prstGeom prst="rect">
            <a:avLst/>
          </a:prstGeom>
          <a:solidFill>
            <a:srgbClr val="921036"/>
          </a:solidFill>
          <a:ln w="19050">
            <a:solidFill>
              <a:srgbClr val="921036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Centre for Asset Recovery (ICAR)</a:t>
            </a:r>
          </a:p>
          <a:p>
            <a:pPr algn="ctr"/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5C58C59-48CE-9C22-97D8-27F02F4FE986}"/>
              </a:ext>
            </a:extLst>
          </p:cNvPr>
          <p:cNvSpPr txBox="1"/>
          <p:nvPr/>
        </p:nvSpPr>
        <p:spPr>
          <a:xfrm>
            <a:off x="1296866" y="1890740"/>
            <a:ext cx="2296221" cy="100435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en-CH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the Executive Director </a:t>
            </a:r>
            <a:br>
              <a:rPr lang="en-CH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President</a:t>
            </a:r>
          </a:p>
          <a:p>
            <a:pPr indent="172800">
              <a:buFont typeface="Arial" panose="020B0604020202020204" pitchFamily="34" charset="0"/>
              <a:buChar char="•"/>
            </a:pPr>
            <a:r>
              <a:rPr lang="en-CH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&amp; External Relations</a:t>
            </a:r>
          </a:p>
          <a:p>
            <a:pPr indent="172800">
              <a:buFont typeface="Arial" panose="020B0604020202020204" pitchFamily="34" charset="0"/>
              <a:buChar char="•"/>
            </a:pPr>
            <a:r>
              <a:rPr lang="en-CH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Development &amp; Fundraising</a:t>
            </a:r>
          </a:p>
          <a:p>
            <a:pPr indent="172800">
              <a:buFont typeface="Arial" panose="020B0604020202020204" pitchFamily="34" charset="0"/>
              <a:buChar char="•"/>
            </a:pPr>
            <a:r>
              <a:rPr lang="en-CH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</a:p>
          <a:p>
            <a:endParaRPr lang="en-CH" sz="900" dirty="0"/>
          </a:p>
          <a:p>
            <a:endParaRPr lang="en-CH" sz="9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D0E080-5F29-BE49-EAD6-C96041836213}"/>
              </a:ext>
            </a:extLst>
          </p:cNvPr>
          <p:cNvSpPr txBox="1">
            <a:spLocks/>
          </p:cNvSpPr>
          <p:nvPr/>
        </p:nvSpPr>
        <p:spPr>
          <a:xfrm>
            <a:off x="1296867" y="2993105"/>
            <a:ext cx="2296220" cy="25630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Continuing Education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9D2C3B-C41A-9316-D4F0-2AE521E1E8C3}"/>
              </a:ext>
            </a:extLst>
          </p:cNvPr>
          <p:cNvSpPr txBox="1">
            <a:spLocks/>
          </p:cNvSpPr>
          <p:nvPr/>
        </p:nvSpPr>
        <p:spPr>
          <a:xfrm>
            <a:off x="5586922" y="1616284"/>
            <a:ext cx="2296450" cy="348154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CH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11BDDD6F-EA4F-3C64-B71E-6DBDFE840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78" y="325227"/>
            <a:ext cx="1493354" cy="279740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A40B80ED-92D7-1301-5ECF-7E909DFF9C72}"/>
              </a:ext>
            </a:extLst>
          </p:cNvPr>
          <p:cNvSpPr txBox="1"/>
          <p:nvPr/>
        </p:nvSpPr>
        <p:spPr>
          <a:xfrm>
            <a:off x="9704931" y="6239342"/>
            <a:ext cx="2083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January 2026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52F1B4-AE92-3386-2E64-4BB445F1004D}"/>
              </a:ext>
            </a:extLst>
          </p:cNvPr>
          <p:cNvSpPr txBox="1"/>
          <p:nvPr/>
        </p:nvSpPr>
        <p:spPr>
          <a:xfrm rot="10800000" flipV="1">
            <a:off x="8391499" y="1961232"/>
            <a:ext cx="3116691" cy="23636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H" sz="1000" b="1" dirty="0">
                <a:latin typeface="Arial" panose="020B0604020202020204" pitchFamily="34" charset="0"/>
                <a:cs typeface="Arial" panose="020B0604020202020204" pitchFamily="34" charset="0"/>
              </a:rPr>
              <a:t>Core Management Team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2898689-1708-A551-46B9-926253A73D14}"/>
              </a:ext>
            </a:extLst>
          </p:cNvPr>
          <p:cNvCxnSpPr>
            <a:cxnSpLocks/>
          </p:cNvCxnSpPr>
          <p:nvPr/>
        </p:nvCxnSpPr>
        <p:spPr>
          <a:xfrm>
            <a:off x="2503776" y="1057387"/>
            <a:ext cx="0" cy="74313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0EA010A-5623-34EB-0CCC-9E564537C66F}"/>
              </a:ext>
            </a:extLst>
          </p:cNvPr>
          <p:cNvCxnSpPr>
            <a:cxnSpLocks/>
            <a:stCxn id="8" idx="0"/>
            <a:endCxn id="5" idx="2"/>
          </p:cNvCxnSpPr>
          <p:nvPr/>
        </p:nvCxnSpPr>
        <p:spPr>
          <a:xfrm flipH="1" flipV="1">
            <a:off x="6731253" y="1437105"/>
            <a:ext cx="3894" cy="1791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CAEF27E-2732-BC12-B5B3-1083F1F8A108}"/>
              </a:ext>
            </a:extLst>
          </p:cNvPr>
          <p:cNvCxnSpPr>
            <a:cxnSpLocks/>
          </p:cNvCxnSpPr>
          <p:nvPr/>
        </p:nvCxnSpPr>
        <p:spPr>
          <a:xfrm>
            <a:off x="3716976" y="1786188"/>
            <a:ext cx="0" cy="13400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862D8495-C884-5106-87C9-900E39A4B651}"/>
              </a:ext>
            </a:extLst>
          </p:cNvPr>
          <p:cNvSpPr txBox="1"/>
          <p:nvPr/>
        </p:nvSpPr>
        <p:spPr>
          <a:xfrm rot="10800000" flipV="1">
            <a:off x="8146586" y="3668020"/>
            <a:ext cx="3116691" cy="23636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H" sz="1000" b="1" dirty="0">
                <a:latin typeface="Arial" panose="020B0604020202020204" pitchFamily="34" charset="0"/>
                <a:cs typeface="Arial" panose="020B0604020202020204" pitchFamily="34" charset="0"/>
              </a:rPr>
              <a:t>Extended Management Team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F8FDFC-1CD3-8DEE-D90E-A93DA865DEBC}"/>
              </a:ext>
            </a:extLst>
          </p:cNvPr>
          <p:cNvSpPr txBox="1">
            <a:spLocks/>
          </p:cNvSpPr>
          <p:nvPr/>
        </p:nvSpPr>
        <p:spPr>
          <a:xfrm>
            <a:off x="6979474" y="4033989"/>
            <a:ext cx="2052830" cy="2275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&amp; Training</a:t>
            </a:r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A35787B-4D58-16B8-3DA2-BC7E25934B1B}"/>
              </a:ext>
            </a:extLst>
          </p:cNvPr>
          <p:cNvSpPr txBox="1">
            <a:spLocks/>
          </p:cNvSpPr>
          <p:nvPr/>
        </p:nvSpPr>
        <p:spPr>
          <a:xfrm>
            <a:off x="1293651" y="3377635"/>
            <a:ext cx="2292896" cy="17226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Anti-Corruption Programmes </a:t>
            </a:r>
          </a:p>
          <a:p>
            <a:r>
              <a:rPr lang="en-CH" sz="9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Cross-cutting</a:t>
            </a:r>
          </a:p>
          <a:p>
            <a:endParaRPr lang="en-CH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Finance Management </a:t>
            </a:r>
            <a:r>
              <a:rPr lang="en-CH" sz="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overseen by Director ICAR</a:t>
            </a:r>
          </a:p>
          <a:p>
            <a:endParaRPr lang="en-CH" sz="9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Ukraine </a:t>
            </a:r>
            <a:r>
              <a:rPr lang="en-CH" sz="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overseen by Director Green Corruption / Sn. Adv. Central/Eastern Europe</a:t>
            </a:r>
          </a:p>
          <a:p>
            <a:endParaRPr lang="en-CH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93FDDB1-919C-D87B-4816-9A95427F2782}"/>
              </a:ext>
            </a:extLst>
          </p:cNvPr>
          <p:cNvCxnSpPr>
            <a:cxnSpLocks/>
          </p:cNvCxnSpPr>
          <p:nvPr/>
        </p:nvCxnSpPr>
        <p:spPr>
          <a:xfrm>
            <a:off x="3716976" y="3219209"/>
            <a:ext cx="0" cy="21745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E9F469B-C89B-8D22-3FF9-4743DBFA4EC1}"/>
              </a:ext>
            </a:extLst>
          </p:cNvPr>
          <p:cNvCxnSpPr>
            <a:cxnSpLocks/>
          </p:cNvCxnSpPr>
          <p:nvPr/>
        </p:nvCxnSpPr>
        <p:spPr>
          <a:xfrm>
            <a:off x="3188391" y="5393803"/>
            <a:ext cx="528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307EC50-993E-687C-6F21-C636F824E0F2}"/>
              </a:ext>
            </a:extLst>
          </p:cNvPr>
          <p:cNvSpPr txBox="1">
            <a:spLocks/>
          </p:cNvSpPr>
          <p:nvPr/>
        </p:nvSpPr>
        <p:spPr>
          <a:xfrm>
            <a:off x="1293651" y="5181235"/>
            <a:ext cx="2292896" cy="4015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CH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 America regional office (Peru)</a:t>
            </a:r>
          </a:p>
          <a:p>
            <a:r>
              <a:rPr lang="en-CH" sz="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Overseen by Head, Latin America ICAR</a:t>
            </a:r>
            <a:endParaRPr lang="en-CH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33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107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Poelling</dc:creator>
  <cp:lastModifiedBy>Andrea Poelling</cp:lastModifiedBy>
  <cp:revision>62</cp:revision>
  <dcterms:created xsi:type="dcterms:W3CDTF">2024-09-10T07:07:32Z</dcterms:created>
  <dcterms:modified xsi:type="dcterms:W3CDTF">2026-03-16T17:25:29Z</dcterms:modified>
</cp:coreProperties>
</file>